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2" r:id="rId2"/>
    <p:sldId id="294" r:id="rId3"/>
    <p:sldId id="299" r:id="rId4"/>
    <p:sldId id="296" r:id="rId5"/>
    <p:sldId id="300" r:id="rId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D19"/>
    <a:srgbClr val="35628C"/>
    <a:srgbClr val="FFC200"/>
    <a:srgbClr val="9DC3E6"/>
    <a:srgbClr val="BDD7EE"/>
    <a:srgbClr val="34638E"/>
    <a:srgbClr val="72A5B3"/>
    <a:srgbClr val="4472C4"/>
    <a:srgbClr val="CC00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916" y="-114"/>
      </p:cViewPr>
      <p:guideLst>
        <p:guide orient="horz" pos="3156"/>
        <p:guide pos="216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10975065086854"/>
          <c:y val="0.10324008007392667"/>
          <c:w val="0.5735479557138744"/>
          <c:h val="0.74866027858222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5-4B49-A721-C2E882E649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5-4B49-A721-C2E882E649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45-4B49-A721-C2E882E649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45-4B49-A721-C2E882E64977}"/>
              </c:ext>
            </c:extLst>
          </c:dPt>
          <c:cat>
            <c:strRef>
              <c:f>Лист1!$A$2:$A$5</c:f>
              <c:strCache>
                <c:ptCount val="4"/>
                <c:pt idx="0">
                  <c:v>Благополучный уровень</c:v>
                </c:pt>
                <c:pt idx="1">
                  <c:v>Высокий (менее благополучный)</c:v>
                </c:pt>
                <c:pt idx="2">
                  <c:v>Удовлетворительный</c:v>
                </c:pt>
                <c:pt idx="3">
                  <c:v>Неблагополучный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0.57099999999999995</c:v>
                </c:pt>
                <c:pt idx="1">
                  <c:v>0.31900000000000001</c:v>
                </c:pt>
                <c:pt idx="2">
                  <c:v>7.9000000000000001E-2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3-4137-A0CC-24C1D3C6D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Стили </a:t>
            </a:r>
            <a:r>
              <a:rPr lang="ru-RU" dirty="0" err="1" smtClean="0"/>
              <a:t>взаимообщения</a:t>
            </a:r>
            <a:endParaRPr lang="ru-RU" dirty="0"/>
          </a:p>
        </c:rich>
      </c:tx>
      <c:layout>
        <c:manualLayout>
          <c:xMode val="edge"/>
          <c:yMode val="edge"/>
          <c:x val="0.21908409917130037"/>
          <c:y val="3.3654873488271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C1-4796-A796-FC6D4732E2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1-4796-A796-FC6D4732E2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C1-4796-A796-FC6D4732E2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C1-4796-A796-FC6D4732E2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C1-4796-A796-FC6D4732E24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C1-4796-A796-FC6D4732E249}"/>
              </c:ext>
            </c:extLst>
          </c:dPt>
          <c:cat>
            <c:strRef>
              <c:f>Лист1!$A$2:$A$7</c:f>
              <c:strCache>
                <c:ptCount val="6"/>
                <c:pt idx="0">
                  <c:v>Отчужденный</c:v>
                </c:pt>
                <c:pt idx="1">
                  <c:v>Авторитарный</c:v>
                </c:pt>
                <c:pt idx="2">
                  <c:v>Либерально-попустительский</c:v>
                </c:pt>
                <c:pt idx="3">
                  <c:v>Гиперопекающий</c:v>
                </c:pt>
                <c:pt idx="4">
                  <c:v>Ценностный</c:v>
                </c:pt>
                <c:pt idx="5">
                  <c:v>Демократический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17</c:v>
                </c:pt>
                <c:pt idx="4">
                  <c:v>20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1-4796-A796-FC6D4732E2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Отчужденный</c:v>
                </c:pt>
                <c:pt idx="1">
                  <c:v>Авторитарный</c:v>
                </c:pt>
                <c:pt idx="2">
                  <c:v>Либерально-попустительский</c:v>
                </c:pt>
                <c:pt idx="3">
                  <c:v>Гиперопекающий</c:v>
                </c:pt>
                <c:pt idx="4">
                  <c:v>Ценностный</c:v>
                </c:pt>
                <c:pt idx="5">
                  <c:v>Демократический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6C1-4796-A796-FC6D4732E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596080"/>
        <c:axId val="1195598992"/>
      </c:barChart>
      <c:catAx>
        <c:axId val="1195596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5598992"/>
        <c:crosses val="autoZero"/>
        <c:auto val="1"/>
        <c:lblAlgn val="ctr"/>
        <c:lblOffset val="100"/>
        <c:noMultiLvlLbl val="0"/>
      </c:catAx>
      <c:valAx>
        <c:axId val="119559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55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9A79-494A-45CE-860A-A8BD9CC83B3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8101-130D-45A2-9FC3-25B11F63E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2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1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7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5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7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7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9D3B-DD03-4A13-8D3F-2CB1668D67DA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73F1-DC44-4598-9E1B-74DA948D2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1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4B0E1C-CE5F-4B90-A67D-8C0C7AF82CF0}"/>
              </a:ext>
            </a:extLst>
          </p:cNvPr>
          <p:cNvGrpSpPr/>
          <p:nvPr/>
        </p:nvGrpSpPr>
        <p:grpSpPr>
          <a:xfrm>
            <a:off x="0" y="230772"/>
            <a:ext cx="9469850" cy="947076"/>
            <a:chOff x="-26166" y="253529"/>
            <a:chExt cx="9469850" cy="947076"/>
          </a:xfrm>
        </p:grpSpPr>
        <p:sp>
          <p:nvSpPr>
            <p:cNvPr id="6" name="TextBox 5"/>
            <p:cNvSpPr txBox="1"/>
            <p:nvPr/>
          </p:nvSpPr>
          <p:spPr>
            <a:xfrm>
              <a:off x="5995555" y="83127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683237-5AC6-4C23-8828-85DE936AC2E4}"/>
                </a:ext>
              </a:extLst>
            </p:cNvPr>
            <p:cNvSpPr/>
            <p:nvPr/>
          </p:nvSpPr>
          <p:spPr>
            <a:xfrm>
              <a:off x="-26166" y="253529"/>
              <a:ext cx="9469850" cy="924941"/>
            </a:xfrm>
            <a:prstGeom prst="rect">
              <a:avLst/>
            </a:prstGeom>
            <a:solidFill>
              <a:srgbClr val="356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Муниципальное бюджетное нетиповое общеобразовательное учреждение «Лицей №111»</a:t>
              </a:r>
            </a:p>
            <a:p>
              <a:pPr algn="ctr"/>
              <a:r>
                <a:rPr lang="ru-RU" dirty="0"/>
                <a:t>г</a:t>
              </a:r>
              <a:r>
                <a:rPr lang="ru-RU" dirty="0" smtClean="0"/>
                <a:t>ород Новокузнецк </a:t>
              </a:r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E8781-91F1-4AC8-BD20-C81D8C7BF1FE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67" y="230772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0A9DD-1607-407A-B31E-3C9C11DB8C97}"/>
              </a:ext>
            </a:extLst>
          </p:cNvPr>
          <p:cNvSpPr txBox="1"/>
          <p:nvPr/>
        </p:nvSpPr>
        <p:spPr>
          <a:xfrm>
            <a:off x="8271130" y="1228235"/>
            <a:ext cx="2823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16" y="1643733"/>
            <a:ext cx="10527318" cy="2839193"/>
          </a:xfrm>
        </p:spPr>
        <p:txBody>
          <a:bodyPr>
            <a:noAutofit/>
          </a:bodyPr>
          <a:lstStyle/>
          <a:p>
            <a:r>
              <a:rPr lang="ru-RU" sz="4400" dirty="0"/>
              <a:t>Совершенствование социокультурного самоопределения личности в совместной деятельности общеобразовательных организаций и семьи в условиях детско-взрослого общения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8652" y="4913133"/>
            <a:ext cx="10515600" cy="150018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реализация моделей диалогового общения с родителями в контексте социокультурного самоопределения личности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9368" y="6124333"/>
            <a:ext cx="543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Научный консультант </a:t>
            </a:r>
            <a:r>
              <a:rPr lang="ru-RU" dirty="0" err="1" smtClean="0">
                <a:solidFill>
                  <a:schemeClr val="bg1"/>
                </a:solidFill>
              </a:rPr>
              <a:t>Редлих</a:t>
            </a:r>
            <a:r>
              <a:rPr lang="ru-RU" dirty="0" smtClean="0">
                <a:solidFill>
                  <a:schemeClr val="bg1"/>
                </a:solidFill>
              </a:rPr>
              <a:t> С.М., </a:t>
            </a:r>
            <a:r>
              <a:rPr lang="ru-RU" dirty="0" err="1" smtClean="0">
                <a:solidFill>
                  <a:schemeClr val="bg1"/>
                </a:solidFill>
              </a:rPr>
              <a:t>д.п.н</a:t>
            </a:r>
            <a:r>
              <a:rPr lang="ru-RU" dirty="0" smtClean="0">
                <a:solidFill>
                  <a:schemeClr val="bg1"/>
                </a:solidFill>
              </a:rPr>
              <a:t>., профессор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4B0E1C-CE5F-4B90-A67D-8C0C7AF82CF0}"/>
              </a:ext>
            </a:extLst>
          </p:cNvPr>
          <p:cNvGrpSpPr/>
          <p:nvPr/>
        </p:nvGrpSpPr>
        <p:grpSpPr>
          <a:xfrm>
            <a:off x="1265039" y="50622"/>
            <a:ext cx="9469850" cy="1200605"/>
            <a:chOff x="1291935" y="0"/>
            <a:chExt cx="9469850" cy="1200605"/>
          </a:xfrm>
        </p:grpSpPr>
        <p:sp>
          <p:nvSpPr>
            <p:cNvPr id="6" name="TextBox 5"/>
            <p:cNvSpPr txBox="1"/>
            <p:nvPr/>
          </p:nvSpPr>
          <p:spPr>
            <a:xfrm>
              <a:off x="5995555" y="83127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683237-5AC6-4C23-8828-85DE936AC2E4}"/>
                </a:ext>
              </a:extLst>
            </p:cNvPr>
            <p:cNvSpPr/>
            <p:nvPr/>
          </p:nvSpPr>
          <p:spPr>
            <a:xfrm>
              <a:off x="1291935" y="0"/>
              <a:ext cx="9469850" cy="924941"/>
            </a:xfrm>
            <a:prstGeom prst="rect">
              <a:avLst/>
            </a:prstGeom>
            <a:solidFill>
              <a:srgbClr val="356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421063-FA7E-4F31-95CA-E9FA24678323}"/>
                </a:ext>
              </a:extLst>
            </p:cNvPr>
            <p:cNvSpPr txBox="1"/>
            <p:nvPr/>
          </p:nvSpPr>
          <p:spPr>
            <a:xfrm>
              <a:off x="2371164" y="163278"/>
              <a:ext cx="743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E8781-91F1-4AC8-BD20-C81D8C7BF1FE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67" y="230772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0A9DD-1607-407A-B31E-3C9C11DB8C97}"/>
              </a:ext>
            </a:extLst>
          </p:cNvPr>
          <p:cNvSpPr txBox="1"/>
          <p:nvPr/>
        </p:nvSpPr>
        <p:spPr>
          <a:xfrm>
            <a:off x="8271130" y="1228235"/>
            <a:ext cx="2823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1D9426-173B-4826-A91F-F408A53D4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217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F010EF-125A-4121-917C-390FD34132E8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55" y="2662421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CB841-D75B-44F9-B616-1397929B16E0}"/>
              </a:ext>
            </a:extLst>
          </p:cNvPr>
          <p:cNvSpPr txBox="1"/>
          <p:nvPr/>
        </p:nvSpPr>
        <p:spPr>
          <a:xfrm>
            <a:off x="10414000" y="3609497"/>
            <a:ext cx="177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797" y="50622"/>
            <a:ext cx="1065309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I</a:t>
            </a:r>
            <a:r>
              <a:rPr lang="ru-RU" b="1" dirty="0" smtClean="0"/>
              <a:t> этап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Аналитико-проектировочный (сентябрь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2022/май 2023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диагностического инструментария, критериев оценки и показателей результативности инновационного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22392"/>
              </p:ext>
            </p:extLst>
          </p:nvPr>
        </p:nvGraphicFramePr>
        <p:xfrm>
          <a:off x="8652169" y="2460687"/>
          <a:ext cx="1678816" cy="251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Документ" r:id="rId6" imgW="5929084" imgH="8877697" progId="Word.Document.12">
                  <p:embed/>
                </p:oleObj>
              </mc:Choice>
              <mc:Fallback>
                <p:oleObj name="Документ" r:id="rId6" imgW="5929084" imgH="88776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52169" y="2460687"/>
                        <a:ext cx="1678816" cy="251307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90701"/>
              </p:ext>
            </p:extLst>
          </p:nvPr>
        </p:nvGraphicFramePr>
        <p:xfrm>
          <a:off x="6143618" y="3560738"/>
          <a:ext cx="1980970" cy="30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Документ" r:id="rId8" imgW="5925852" imgH="9056541" progId="Word.Document.12">
                  <p:embed/>
                </p:oleObj>
              </mc:Choice>
              <mc:Fallback>
                <p:oleObj name="Документ" r:id="rId8" imgW="5925852" imgH="9056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3618" y="3560738"/>
                        <a:ext cx="1980970" cy="3027788"/>
                      </a:xfrm>
                      <a:prstGeom prst="rect">
                        <a:avLst/>
                      </a:prstGeom>
                      <a:blipFill>
                        <a:blip r:embed="rId10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4794" y="184131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b="1" dirty="0">
                <a:solidFill>
                  <a:prstClr val="black"/>
                </a:solidFill>
              </a:rPr>
              <a:t>II  </a:t>
            </a:r>
            <a:r>
              <a:rPr lang="ru-RU" b="1" dirty="0">
                <a:solidFill>
                  <a:prstClr val="black"/>
                </a:solidFill>
              </a:rPr>
              <a:t>этап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Организационно-практический (август 2023 / июнь 2024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4519" y="1013590"/>
            <a:ext cx="6423166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 smtClean="0"/>
              <a:t>Приращение опыта</a:t>
            </a:r>
          </a:p>
          <a:p>
            <a:r>
              <a:rPr lang="ru-RU" dirty="0" smtClean="0"/>
              <a:t>Расширение понятия «диалог с семьей»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364257" y="1005925"/>
            <a:ext cx="565117" cy="359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364257" y="1336755"/>
            <a:ext cx="1266750" cy="3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47193" y="1383356"/>
            <a:ext cx="4312833" cy="121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965807" y="678744"/>
            <a:ext cx="3720017" cy="43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Лаборатория «Обратная связь»</a:t>
            </a:r>
          </a:p>
          <a:p>
            <a:pPr algn="ctr"/>
            <a:r>
              <a:rPr lang="ru-RU" sz="1400" dirty="0" smtClean="0"/>
              <a:t>Клуб молодых учителей «Лицом к лицу»</a:t>
            </a:r>
          </a:p>
          <a:p>
            <a:pPr algn="ctr"/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665174" y="1182794"/>
            <a:ext cx="3898946" cy="43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Система формирования семейных ценностей</a:t>
            </a:r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28151" y="2589087"/>
            <a:ext cx="4709873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dirty="0"/>
              <a:t>Приращение </a:t>
            </a:r>
            <a:r>
              <a:rPr lang="ru-RU" b="1" dirty="0" smtClean="0"/>
              <a:t>опыта</a:t>
            </a:r>
          </a:p>
          <a:p>
            <a:r>
              <a:rPr lang="ru-RU" dirty="0" smtClean="0"/>
              <a:t>Апробация моделей диалогового общения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endCxn id="48" idx="3"/>
          </p:cNvCxnSpPr>
          <p:nvPr/>
        </p:nvCxnSpPr>
        <p:spPr>
          <a:xfrm flipH="1">
            <a:off x="4132090" y="3251671"/>
            <a:ext cx="1136376" cy="42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412073" y="3457352"/>
            <a:ext cx="3720017" cy="43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Программа «Школа диалогового общения»</a:t>
            </a:r>
          </a:p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04459" y="4135365"/>
            <a:ext cx="3720017" cy="728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Публичные слушания </a:t>
            </a:r>
          </a:p>
          <a:p>
            <a:pPr algn="ctr"/>
            <a:r>
              <a:rPr lang="ru-RU" sz="1400" dirty="0" smtClean="0"/>
              <a:t> Общественные экспертизы</a:t>
            </a:r>
          </a:p>
          <a:p>
            <a:pPr algn="ctr"/>
            <a:endParaRPr lang="ru-RU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221024" y="3242648"/>
            <a:ext cx="769622" cy="72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4132090" y="3226395"/>
            <a:ext cx="1136376" cy="110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1245790" y="5847335"/>
            <a:ext cx="3720017" cy="728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Разработка системы показателей, мониторинг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3804374" y="3326732"/>
            <a:ext cx="1387194" cy="210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6466843" y="1713570"/>
            <a:ext cx="4370652" cy="66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Проект  «Воспитание </a:t>
            </a:r>
            <a:r>
              <a:rPr lang="ru-RU" sz="1400" dirty="0"/>
              <a:t>гражданина» ФГБНУ «Институт изучения детства, семьи и воспитания РАО»</a:t>
            </a:r>
          </a:p>
          <a:p>
            <a:pPr algn="ctr"/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4356828" y="1393969"/>
            <a:ext cx="2053998" cy="37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кругленный прямоугольник 90"/>
          <p:cNvSpPr/>
          <p:nvPr/>
        </p:nvSpPr>
        <p:spPr>
          <a:xfrm>
            <a:off x="412073" y="5234646"/>
            <a:ext cx="3347888" cy="36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Служба примирения</a:t>
            </a:r>
          </a:p>
          <a:p>
            <a:pPr algn="ctr"/>
            <a:endParaRPr lang="ru-RU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4409509" y="3298133"/>
            <a:ext cx="790561" cy="254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5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4B0E1C-CE5F-4B90-A67D-8C0C7AF82CF0}"/>
              </a:ext>
            </a:extLst>
          </p:cNvPr>
          <p:cNvGrpSpPr/>
          <p:nvPr/>
        </p:nvGrpSpPr>
        <p:grpSpPr>
          <a:xfrm>
            <a:off x="1265039" y="50622"/>
            <a:ext cx="9469850" cy="1200605"/>
            <a:chOff x="1291935" y="0"/>
            <a:chExt cx="9469850" cy="1200605"/>
          </a:xfrm>
        </p:grpSpPr>
        <p:sp>
          <p:nvSpPr>
            <p:cNvPr id="6" name="TextBox 5"/>
            <p:cNvSpPr txBox="1"/>
            <p:nvPr/>
          </p:nvSpPr>
          <p:spPr>
            <a:xfrm>
              <a:off x="5995555" y="83127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683237-5AC6-4C23-8828-85DE936AC2E4}"/>
                </a:ext>
              </a:extLst>
            </p:cNvPr>
            <p:cNvSpPr/>
            <p:nvPr/>
          </p:nvSpPr>
          <p:spPr>
            <a:xfrm>
              <a:off x="1291935" y="0"/>
              <a:ext cx="9469850" cy="924941"/>
            </a:xfrm>
            <a:prstGeom prst="rect">
              <a:avLst/>
            </a:prstGeom>
            <a:solidFill>
              <a:srgbClr val="356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421063-FA7E-4F31-95CA-E9FA24678323}"/>
                </a:ext>
              </a:extLst>
            </p:cNvPr>
            <p:cNvSpPr txBox="1"/>
            <p:nvPr/>
          </p:nvSpPr>
          <p:spPr>
            <a:xfrm>
              <a:off x="2371164" y="163278"/>
              <a:ext cx="743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E8781-91F1-4AC8-BD20-C81D8C7BF1FE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67" y="230772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0A9DD-1607-407A-B31E-3C9C11DB8C97}"/>
              </a:ext>
            </a:extLst>
          </p:cNvPr>
          <p:cNvSpPr txBox="1"/>
          <p:nvPr/>
        </p:nvSpPr>
        <p:spPr>
          <a:xfrm>
            <a:off x="8271130" y="1228235"/>
            <a:ext cx="2823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1D9426-173B-4826-A91F-F408A53D4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64"/>
            <a:ext cx="1193217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F010EF-125A-4121-917C-390FD34132E8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55" y="2662421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CB841-D75B-44F9-B616-1397929B16E0}"/>
              </a:ext>
            </a:extLst>
          </p:cNvPr>
          <p:cNvSpPr txBox="1"/>
          <p:nvPr/>
        </p:nvSpPr>
        <p:spPr>
          <a:xfrm>
            <a:off x="10414000" y="3609497"/>
            <a:ext cx="177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792" y="72964"/>
            <a:ext cx="1066713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семьи и лицея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Моя семья глазами ученика» Общее количество опрошенных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582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5-11 классы).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школе, учителям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Строгость и гибкость воспитательных установок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самостоятельности, инициативы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Доминантность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из родителей или равное участие обоих родителей в воспитании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Взаимопомощь в семье, наличие или отсутствие общих дел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Общность интересов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Итог: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– 120 – 0 человек; </a:t>
            </a:r>
          </a:p>
          <a:p>
            <a:pPr lvl="0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благополучный уровень (высокий) –  84-105 баллов (57,1%);</a:t>
            </a:r>
          </a:p>
          <a:p>
            <a:pPr lvl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благополучный – 63-83 баллов (31,9%); </a:t>
            </a:r>
          </a:p>
          <a:p>
            <a:pPr lvl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удовлетворительный – 41-62 балла (7,9%); </a:t>
            </a:r>
          </a:p>
          <a:p>
            <a:pPr lvl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неблагополучный – от 40 и ниже баллов (3,1%)</a:t>
            </a:r>
          </a:p>
          <a:p>
            <a:pPr lvl="0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«Семья глазами классного руководителя». Общее количество опрошенных – 31 человек</a:t>
            </a:r>
          </a:p>
          <a:p>
            <a:pPr lvl="0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Преобладают стили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взаимообщения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семье: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Отчужденный – 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			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Авторитарный – 11%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Либерально-попустительский – 15%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Гиперопекающий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17%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Ценностный – 20%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Демократический – 29%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8" y="3814904"/>
            <a:ext cx="11031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4160007606"/>
              </p:ext>
            </p:extLst>
          </p:nvPr>
        </p:nvGraphicFramePr>
        <p:xfrm>
          <a:off x="7232385" y="715456"/>
          <a:ext cx="2733744" cy="264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037792682"/>
              </p:ext>
            </p:extLst>
          </p:nvPr>
        </p:nvGraphicFramePr>
        <p:xfrm>
          <a:off x="3793232" y="3821241"/>
          <a:ext cx="5831376" cy="261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760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4B0E1C-CE5F-4B90-A67D-8C0C7AF82CF0}"/>
              </a:ext>
            </a:extLst>
          </p:cNvPr>
          <p:cNvGrpSpPr/>
          <p:nvPr/>
        </p:nvGrpSpPr>
        <p:grpSpPr>
          <a:xfrm>
            <a:off x="1265039" y="50622"/>
            <a:ext cx="9469850" cy="1200605"/>
            <a:chOff x="1291935" y="0"/>
            <a:chExt cx="9469850" cy="1200605"/>
          </a:xfrm>
        </p:grpSpPr>
        <p:sp>
          <p:nvSpPr>
            <p:cNvPr id="6" name="TextBox 5"/>
            <p:cNvSpPr txBox="1"/>
            <p:nvPr/>
          </p:nvSpPr>
          <p:spPr>
            <a:xfrm>
              <a:off x="5995555" y="83127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683237-5AC6-4C23-8828-85DE936AC2E4}"/>
                </a:ext>
              </a:extLst>
            </p:cNvPr>
            <p:cNvSpPr/>
            <p:nvPr/>
          </p:nvSpPr>
          <p:spPr>
            <a:xfrm>
              <a:off x="1291935" y="0"/>
              <a:ext cx="9469850" cy="924941"/>
            </a:xfrm>
            <a:prstGeom prst="rect">
              <a:avLst/>
            </a:prstGeom>
            <a:solidFill>
              <a:srgbClr val="356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421063-FA7E-4F31-95CA-E9FA24678323}"/>
                </a:ext>
              </a:extLst>
            </p:cNvPr>
            <p:cNvSpPr txBox="1"/>
            <p:nvPr/>
          </p:nvSpPr>
          <p:spPr>
            <a:xfrm>
              <a:off x="2371164" y="163278"/>
              <a:ext cx="743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E8781-91F1-4AC8-BD20-C81D8C7BF1FE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67" y="230772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0A9DD-1607-407A-B31E-3C9C11DB8C97}"/>
              </a:ext>
            </a:extLst>
          </p:cNvPr>
          <p:cNvSpPr txBox="1"/>
          <p:nvPr/>
        </p:nvSpPr>
        <p:spPr>
          <a:xfrm>
            <a:off x="8271130" y="1228235"/>
            <a:ext cx="2823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1D9426-173B-4826-A91F-F408A53D4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" y="25364"/>
            <a:ext cx="1193217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F010EF-125A-4121-917C-390FD34132E8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55" y="2662421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CB841-D75B-44F9-B616-1397929B16E0}"/>
              </a:ext>
            </a:extLst>
          </p:cNvPr>
          <p:cNvSpPr txBox="1"/>
          <p:nvPr/>
        </p:nvSpPr>
        <p:spPr>
          <a:xfrm>
            <a:off x="10414000" y="3609497"/>
            <a:ext cx="177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422" y="50622"/>
            <a:ext cx="106671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Тиражирование, распространение продукта инновационной деятельности</a:t>
            </a:r>
          </a:p>
          <a:p>
            <a:pPr lvl="0" algn="ctr"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по результатам научно-практических конференций</a:t>
            </a:r>
          </a:p>
          <a:p>
            <a:pPr lvl="0"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научная конференция с Международным участием «Фундаментальные и прикладные аспекты устойчивого развития ресурсных регионов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2022;</a:t>
            </a:r>
          </a:p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VIII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Международная научно-практическая конференция «Социокультурные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 современного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человека», 2022;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научно-практическая конференция с международным участием «Отечественная психология – наследие России»,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2022;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научно-практическая конференция с международным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участием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 исторической памяти России: человек и вызовы современного мира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2023;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 Международная научно-практическая конференция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Социокультурные проблемы и практики современного детства»,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</a:t>
            </a:r>
          </a:p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научная конференция с Международным участием «Фундаментальные и прикладные аспекты устойчивого развития ресурсных регионов»,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2023;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VII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научно-практическая конференция «Проблемы и перспективы современного образования: практика вуза и школы», 2022, 2023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50" y="3328516"/>
            <a:ext cx="112367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События по распространению инновационной практики</a:t>
            </a:r>
          </a:p>
          <a:p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конгресс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«Л.С. Выготский и А.Р.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культурно-историческая психология и вопросы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социальных практиках», 2022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Окружная ассамблея РАО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«Эффективное управление образовательными системами: менеджмент и наука», 2023;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«Лицей №111 – территория функциональной грамотности», 2023; «10 граней патриотизма», 2023;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Межрегиональный форум работников образования «Наставничество как пространство для профессионального развития»,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руководителей образовательных организаций 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детско-взрослой событийности в образовательных организациях Кузбасса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2022; «Школа передового опыта: от традиции к инновациям», 2023;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Телемосты с Горловкой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«Роль семьи и школы в социокультурном самоопределении личности», 2022; «Когда мы вместе», 2023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Городские родительские собрания: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«Микроклимат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семьи», 2022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«Дети не по ГОСТу», 2023; «Воспитание без проигравших»,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  <a:p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01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B4B0E1C-CE5F-4B90-A67D-8C0C7AF82CF0}"/>
              </a:ext>
            </a:extLst>
          </p:cNvPr>
          <p:cNvGrpSpPr/>
          <p:nvPr/>
        </p:nvGrpSpPr>
        <p:grpSpPr>
          <a:xfrm>
            <a:off x="1265039" y="50622"/>
            <a:ext cx="9469850" cy="1200605"/>
            <a:chOff x="1291935" y="0"/>
            <a:chExt cx="9469850" cy="1200605"/>
          </a:xfrm>
        </p:grpSpPr>
        <p:sp>
          <p:nvSpPr>
            <p:cNvPr id="6" name="TextBox 5"/>
            <p:cNvSpPr txBox="1"/>
            <p:nvPr/>
          </p:nvSpPr>
          <p:spPr>
            <a:xfrm>
              <a:off x="5995555" y="83127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683237-5AC6-4C23-8828-85DE936AC2E4}"/>
                </a:ext>
              </a:extLst>
            </p:cNvPr>
            <p:cNvSpPr/>
            <p:nvPr/>
          </p:nvSpPr>
          <p:spPr>
            <a:xfrm>
              <a:off x="1291935" y="0"/>
              <a:ext cx="9469850" cy="924941"/>
            </a:xfrm>
            <a:prstGeom prst="rect">
              <a:avLst/>
            </a:prstGeom>
            <a:solidFill>
              <a:srgbClr val="356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421063-FA7E-4F31-95CA-E9FA24678323}"/>
                </a:ext>
              </a:extLst>
            </p:cNvPr>
            <p:cNvSpPr txBox="1"/>
            <p:nvPr/>
          </p:nvSpPr>
          <p:spPr>
            <a:xfrm>
              <a:off x="2371164" y="163278"/>
              <a:ext cx="743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0E8781-91F1-4AC8-BD20-C81D8C7BF1FE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367" y="230772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0A9DD-1607-407A-B31E-3C9C11DB8C97}"/>
              </a:ext>
            </a:extLst>
          </p:cNvPr>
          <p:cNvSpPr txBox="1"/>
          <p:nvPr/>
        </p:nvSpPr>
        <p:spPr>
          <a:xfrm>
            <a:off x="8271130" y="1228235"/>
            <a:ext cx="28238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1D9426-173B-4826-A91F-F408A53D4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" y="25363"/>
            <a:ext cx="1193217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F010EF-125A-4121-917C-390FD34132E8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55" y="2662421"/>
            <a:ext cx="1031410" cy="9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6CB841-D75B-44F9-B616-1397929B16E0}"/>
              </a:ext>
            </a:extLst>
          </p:cNvPr>
          <p:cNvSpPr txBox="1"/>
          <p:nvPr/>
        </p:nvSpPr>
        <p:spPr>
          <a:xfrm>
            <a:off x="10414000" y="3609497"/>
            <a:ext cx="177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ИНСТИТУТ РАЗВИТИЯ</a:t>
            </a:r>
          </a:p>
          <a:p>
            <a:pPr algn="ctr"/>
            <a:r>
              <a:rPr lang="ru-RU" sz="1050" b="1" dirty="0">
                <a:solidFill>
                  <a:schemeClr val="bg1">
                    <a:lumMod val="85000"/>
                  </a:schemeClr>
                </a:solidFill>
              </a:rPr>
              <a:t>ОБРАЗОВАНИЯ КУЗБАССА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 rot="21184190">
            <a:off x="275384" y="966686"/>
            <a:ext cx="4336601" cy="29338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Победы учеников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</a:rPr>
              <a:t>5 финалистов конкурса «Большая перемена»;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</a:rPr>
              <a:t>17 учеников награждены путевками в Артек, Орленок, Океан, Смена по результатам конкурса портфолио (2022-2024 годы</a:t>
            </a:r>
            <a:r>
              <a:rPr lang="ru-RU" sz="1200" dirty="0" smtClean="0">
                <a:latin typeface="Times New Roman" panose="02020603050405020304" pitchFamily="18" charset="0"/>
              </a:rPr>
              <a:t>);</a:t>
            </a:r>
            <a:endParaRPr lang="ru-RU" sz="1200" dirty="0">
              <a:latin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победители Всероссийского конкурса «Юный управдом – созидатель благоприятной среды» </a:t>
            </a:r>
            <a:r>
              <a:rPr lang="ru-RU" sz="1200" dirty="0" err="1" smtClean="0">
                <a:latin typeface="Times New Roman" panose="02020603050405020304" pitchFamily="18" charset="0"/>
              </a:rPr>
              <a:t>Завидовский</a:t>
            </a:r>
            <a:r>
              <a:rPr lang="ru-RU" sz="1200" dirty="0" smtClean="0">
                <a:latin typeface="Times New Roman" panose="02020603050405020304" pitchFamily="18" charset="0"/>
              </a:rPr>
              <a:t> Н., Воробьев М., Коваленко И. (2023)</a:t>
            </a: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 rot="476223">
            <a:off x="4978677" y="-250593"/>
            <a:ext cx="4802407" cy="47068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</a:rPr>
              <a:t>Победы учителей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победитель конкурса «Лучшая служба примирения» Устинова О.А. (2023)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</a:rPr>
              <a:t>Винтовкина Г.В., Голубович Н.А. -</a:t>
            </a:r>
            <a:r>
              <a:rPr lang="ru-RU" sz="1200" dirty="0" smtClean="0">
                <a:latin typeface="Times New Roman" panose="02020603050405020304" pitchFamily="18" charset="0"/>
              </a:rPr>
              <a:t> участники Всероссийского форума классных руководителей, Спиридонова Е.Г. – участник Всероссийского съезда учителей химии по результатам конкурса портфолио  (2022, 2023);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грант </a:t>
            </a:r>
            <a:r>
              <a:rPr lang="ru-RU" sz="1200" dirty="0" err="1" smtClean="0">
                <a:latin typeface="Times New Roman" panose="02020603050405020304" pitchFamily="18" charset="0"/>
              </a:rPr>
              <a:t>ЕВРАЗа</a:t>
            </a:r>
            <a:r>
              <a:rPr lang="ru-RU" sz="1200" dirty="0" smtClean="0">
                <a:latin typeface="Times New Roman" panose="02020603050405020304" pitchFamily="18" charset="0"/>
              </a:rPr>
              <a:t> в размере 1 700 000 за проект «</a:t>
            </a:r>
            <a:r>
              <a:rPr lang="ru-RU" sz="1200" dirty="0" err="1" smtClean="0">
                <a:latin typeface="Times New Roman" panose="02020603050405020304" pitchFamily="18" charset="0"/>
              </a:rPr>
              <a:t>Эколаборатория</a:t>
            </a:r>
            <a:r>
              <a:rPr lang="ru-RU" sz="1200" dirty="0" smtClean="0">
                <a:latin typeface="Times New Roman" panose="02020603050405020304" pitchFamily="18" charset="0"/>
              </a:rPr>
              <a:t>»  - Чичкань Г.П., </a:t>
            </a:r>
            <a:r>
              <a:rPr lang="ru-RU" sz="1200" dirty="0" err="1" smtClean="0">
                <a:latin typeface="Times New Roman" panose="02020603050405020304" pitchFamily="18" charset="0"/>
              </a:rPr>
              <a:t>Чинцова</a:t>
            </a:r>
            <a:r>
              <a:rPr lang="ru-RU" sz="1200" dirty="0" smtClean="0">
                <a:latin typeface="Times New Roman" panose="02020603050405020304" pitchFamily="18" charset="0"/>
              </a:rPr>
              <a:t> Е.А. ( 2022);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грант компаний АО «Кузнецкие ферросплавы» в размере 800 000 за проект «Всем рекордам – наши звонкие имена» - </a:t>
            </a:r>
            <a:r>
              <a:rPr lang="ru-RU" sz="1200" dirty="0" err="1" smtClean="0">
                <a:latin typeface="Times New Roman" panose="02020603050405020304" pitchFamily="18" charset="0"/>
              </a:rPr>
              <a:t>Чинцова</a:t>
            </a:r>
            <a:r>
              <a:rPr lang="ru-RU" sz="1200" dirty="0" smtClean="0">
                <a:latin typeface="Times New Roman" panose="02020603050405020304" pitchFamily="18" charset="0"/>
              </a:rPr>
              <a:t> Е.А., Чичкань Г.П. (2022);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Победитель всероссийского конкурса «Навигатор детства» Капустянская Е.Д. (2023);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Полюшко </a:t>
            </a:r>
            <a:r>
              <a:rPr lang="ru-RU" sz="1200" dirty="0">
                <a:latin typeface="Times New Roman" panose="02020603050405020304" pitchFamily="18" charset="0"/>
              </a:rPr>
              <a:t>М.В. - победитель Всероссийского конкурса «Директор года», золотой знак (2023</a:t>
            </a:r>
            <a:r>
              <a:rPr lang="ru-RU" sz="1200" dirty="0" smtClean="0"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победитель Всероссийского конкурса «Миссия: инженер» Васильев А.А., грант 500 000 рублей (2024)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5171" y="3888285"/>
            <a:ext cx="11177426" cy="25735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Л</a:t>
            </a:r>
            <a:r>
              <a:rPr lang="ru-RU" sz="1400" b="1" dirty="0" smtClean="0">
                <a:latin typeface="Times New Roman" panose="02020603050405020304" pitchFamily="18" charset="0"/>
              </a:rPr>
              <a:t>ицей - победитель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</a:rPr>
              <a:t>муниципального рейтинга образовательных результатов школ п итогам 2022 года в номинации «Лицеи и гимназии», сертификат 100 000рублей;</a:t>
            </a:r>
          </a:p>
          <a:p>
            <a:pPr lvl="0" algn="ctr">
              <a:lnSpc>
                <a:spcPct val="150000"/>
              </a:lnSpc>
            </a:pPr>
            <a:r>
              <a:rPr lang="ru-RU" sz="11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Всероссийских конкурсов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«100 лучших предприятий и организаций России» в номинации «Лучшее образовательное учреждение 2023» (медаль, диплом); </a:t>
            </a:r>
          </a:p>
          <a:p>
            <a:pPr lvl="0">
              <a:lnSpc>
                <a:spcPct val="150000"/>
              </a:lnSpc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«Образовательная организация XXI века. Лига лидеров -2022» в номинации «Лучший лицей (медаль, диплом);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«Образовательная организация XXI века. Лига лидеров -2023» (медаль, диплом);</a:t>
            </a:r>
          </a:p>
          <a:p>
            <a:pPr algn="ctr"/>
            <a:r>
              <a:rPr lang="ru-RU" sz="1100" i="1" dirty="0" smtClean="0">
                <a:latin typeface="Times New Roman" panose="02020603050405020304" pitchFamily="18" charset="0"/>
              </a:rPr>
              <a:t>Международных конкурсов:</a:t>
            </a:r>
          </a:p>
          <a:p>
            <a:pPr algn="just">
              <a:lnSpc>
                <a:spcPct val="150000"/>
              </a:lnSpc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«Надежда планеты - 2023» (медаль, свидетельство);	«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</a:rPr>
              <a:t>Магистр - 2023» (золотая медаль, свидетельство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); 	«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</a:rPr>
              <a:t>Новатор – 2023» (золотая медаль, свидетельство)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675" y="278439"/>
            <a:ext cx="481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/>
              <a:t>Эффективность инновационной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7136" y="6219693"/>
            <a:ext cx="875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Перспективы. </a:t>
            </a:r>
          </a:p>
          <a:p>
            <a:r>
              <a:rPr lang="ru-RU" dirty="0" smtClean="0"/>
              <a:t>Обобщение опыта на региональном семинаре, выпуск учебно-методического пособия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81983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952</Words>
  <Application>Microsoft Office PowerPoint</Application>
  <PresentationFormat>Широкоэкранный</PresentationFormat>
  <Paragraphs>125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Wingdings</vt:lpstr>
      <vt:lpstr>1_Тема Office</vt:lpstr>
      <vt:lpstr>Документ</vt:lpstr>
      <vt:lpstr>Совершенствование социокультурного самоопределения личности в совместной деятельности общеобразовательных организаций и семьи в условиях детско-взрослого общения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Севидова</dc:creator>
  <cp:lastModifiedBy>Чичкань Галина Павловна</cp:lastModifiedBy>
  <cp:revision>256</cp:revision>
  <cp:lastPrinted>2023-02-08T08:15:24Z</cp:lastPrinted>
  <dcterms:created xsi:type="dcterms:W3CDTF">2023-02-01T09:22:22Z</dcterms:created>
  <dcterms:modified xsi:type="dcterms:W3CDTF">2024-02-07T04:52:28Z</dcterms:modified>
</cp:coreProperties>
</file>